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58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67" r:id="rId21"/>
    <p:sldId id="269" r:id="rId22"/>
    <p:sldId id="282" r:id="rId23"/>
    <p:sldId id="268" r:id="rId24"/>
    <p:sldId id="283" r:id="rId25"/>
    <p:sldId id="286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98" r:id="rId34"/>
    <p:sldId id="299" r:id="rId35"/>
    <p:sldId id="297" r:id="rId36"/>
    <p:sldId id="293" r:id="rId37"/>
    <p:sldId id="296" r:id="rId38"/>
    <p:sldId id="294" r:id="rId39"/>
    <p:sldId id="295" r:id="rId40"/>
    <p:sldId id="300" r:id="rId41"/>
    <p:sldId id="301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6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72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84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9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1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7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3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5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4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5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72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2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6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2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B1FD6D9-32F3-4779-A358-9FAABEBD80E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68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A6C0-437C-47EB-8572-661B61444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20" y="196241"/>
            <a:ext cx="7250553" cy="1900414"/>
          </a:xfrm>
          <a:solidFill>
            <a:schemeClr val="tx2">
              <a:lumMod val="10000"/>
            </a:schemeClr>
          </a:solidFill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3600" dirty="0"/>
              <a:t>Applying Finite Volume Method to Solve the 2D Compressible Inviscid Navier-Stokes Equations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E2611-B737-44B1-A349-52F9E3FDE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20" y="4761345"/>
            <a:ext cx="3016580" cy="1900413"/>
          </a:xfrm>
          <a:solidFill>
            <a:schemeClr val="tx2">
              <a:lumMod val="10000"/>
            </a:schemeClr>
          </a:solidFill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1800" dirty="0"/>
              <a:t>MA448 Final Project Part II</a:t>
            </a:r>
          </a:p>
          <a:p>
            <a:r>
              <a:rPr lang="en-US" sz="1800" dirty="0"/>
              <a:t>Spring 2022 - </a:t>
            </a:r>
            <a:r>
              <a:rPr lang="en-US" sz="1800" dirty="0" err="1"/>
              <a:t>Khanal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By: Zach Eckley</a:t>
            </a:r>
          </a:p>
        </p:txBody>
      </p:sp>
    </p:spTree>
    <p:extLst>
      <p:ext uri="{BB962C8B-B14F-4D97-AF65-F5344CB8AC3E}">
        <p14:creationId xmlns:p14="http://schemas.microsoft.com/office/powerpoint/2010/main" val="3906194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FDCE-1F3C-4FFA-9D9A-DA8C966B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Delaunay Triangulation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AA114EC-AED0-466A-B791-DFFA82F08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2" y="1580050"/>
            <a:ext cx="3429479" cy="195289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4155EE-F47A-4DDC-B474-7B3CDF485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2" y="3885373"/>
            <a:ext cx="8937124" cy="2295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D3832-D45D-46DE-BC1C-86837CD944D3}"/>
              </a:ext>
            </a:extLst>
          </p:cNvPr>
          <p:cNvSpPr txBox="1"/>
          <p:nvPr/>
        </p:nvSpPr>
        <p:spPr>
          <a:xfrm>
            <a:off x="4314420" y="1817835"/>
            <a:ext cx="35525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Creates </a:t>
            </a:r>
            <a:r>
              <a:rPr lang="en-US" dirty="0" err="1"/>
              <a:t>pde</a:t>
            </a:r>
            <a:r>
              <a:rPr lang="en-US" dirty="0"/>
              <a:t>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Creates shape from x and 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Creates “pet” arrays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Uses p and t to make 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3BE2D-1A53-4CBD-8157-8E577BC6CB08}"/>
              </a:ext>
            </a:extLst>
          </p:cNvPr>
          <p:cNvSpPr txBox="1"/>
          <p:nvPr/>
        </p:nvSpPr>
        <p:spPr>
          <a:xfrm>
            <a:off x="9111906" y="3885373"/>
            <a:ext cx="3045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Max and min cell size are chosen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Mesh is created based on cell size and geometry created previously</a:t>
            </a:r>
          </a:p>
        </p:txBody>
      </p:sp>
    </p:spTree>
    <p:extLst>
      <p:ext uri="{BB962C8B-B14F-4D97-AF65-F5344CB8AC3E}">
        <p14:creationId xmlns:p14="http://schemas.microsoft.com/office/powerpoint/2010/main" val="107769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floor&#10;&#10;Description automatically generated">
            <a:extLst>
              <a:ext uri="{FF2B5EF4-FFF2-40B4-BE49-F238E27FC236}">
                <a16:creationId xmlns:a16="http://schemas.microsoft.com/office/drawing/2014/main" id="{27023174-29C9-4AE6-8820-56E0B76E9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69" y="548640"/>
            <a:ext cx="10247862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652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46EB17BE-FB53-488B-8E71-CA48BCD0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1" y="548640"/>
            <a:ext cx="10208497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4706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5779A8D-AC6B-423B-AC7A-1320ADA8A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07" y="548640"/>
            <a:ext cx="10221585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38735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A36D7DB-8181-44FA-B317-F1EB32FA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07" y="548640"/>
            <a:ext cx="10221585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4560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4E4256E2-1EC6-4294-94A3-35A18CEC6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4" y="548640"/>
            <a:ext cx="10228971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997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202D954-C6DE-4FE9-8CDE-0E6E8CD0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4" y="548640"/>
            <a:ext cx="10228971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64929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DD6AB35-F1E6-4E25-8140-8A40F2E57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22" y="548640"/>
            <a:ext cx="10236356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0832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3AFF-F4F1-4929-8C87-07CF26B5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13" y="202135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Mesh Information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96F6A14-D4BD-4094-ABF7-A7454A31F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26042"/>
              </p:ext>
            </p:extLst>
          </p:nvPr>
        </p:nvGraphicFramePr>
        <p:xfrm>
          <a:off x="248778" y="1172585"/>
          <a:ext cx="615202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94">
                  <a:extLst>
                    <a:ext uri="{9D8B030D-6E8A-4147-A177-3AD203B41FA5}">
                      <a16:colId xmlns:a16="http://schemas.microsoft.com/office/drawing/2014/main" val="1430039660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390938867"/>
                    </a:ext>
                  </a:extLst>
                </a:gridCol>
                <a:gridCol w="868218">
                  <a:extLst>
                    <a:ext uri="{9D8B030D-6E8A-4147-A177-3AD203B41FA5}">
                      <a16:colId xmlns:a16="http://schemas.microsoft.com/office/drawing/2014/main" val="2001469549"/>
                    </a:ext>
                  </a:extLst>
                </a:gridCol>
                <a:gridCol w="766618">
                  <a:extLst>
                    <a:ext uri="{9D8B030D-6E8A-4147-A177-3AD203B41FA5}">
                      <a16:colId xmlns:a16="http://schemas.microsoft.com/office/drawing/2014/main" val="3771671175"/>
                    </a:ext>
                  </a:extLst>
                </a:gridCol>
                <a:gridCol w="868218">
                  <a:extLst>
                    <a:ext uri="{9D8B030D-6E8A-4147-A177-3AD203B41FA5}">
                      <a16:colId xmlns:a16="http://schemas.microsoft.com/office/drawing/2014/main" val="469842028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590942908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3921661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q≥0.95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67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90.685%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1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94.681%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483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98.223%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18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51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98.996%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721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15972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99.192%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3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50980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99.310%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98030"/>
                  </a:ext>
                </a:extLst>
              </a:tr>
            </a:tbl>
          </a:graphicData>
        </a:graphic>
      </p:graphicFrame>
      <p:pic>
        <p:nvPicPr>
          <p:cNvPr id="9" name="Picture 8" descr="Diagram, 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8610E98-A478-465F-A405-86C2D8045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13" y="841140"/>
            <a:ext cx="4701309" cy="1967062"/>
          </a:xfrm>
          <a:prstGeom prst="rect">
            <a:avLst/>
          </a:prstGeom>
        </p:spPr>
      </p:pic>
      <p:pic>
        <p:nvPicPr>
          <p:cNvPr id="11" name="Picture 10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D79FB4D6-7A6F-4F3A-A237-C331749E0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5" t="6097" r="12652" b="9068"/>
          <a:stretch/>
        </p:blipFill>
        <p:spPr>
          <a:xfrm>
            <a:off x="7241913" y="3429000"/>
            <a:ext cx="4701309" cy="277986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4C971C7-E7B8-424F-95B5-8EB18FF68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2" y="4398987"/>
            <a:ext cx="344853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8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D9FC675-8269-46C8-AE0A-4A45FD5B3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6" t="7447" r="14407" b="10632"/>
          <a:stretch/>
        </p:blipFill>
        <p:spPr>
          <a:xfrm>
            <a:off x="1319085" y="548640"/>
            <a:ext cx="9553830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A61716B-DC88-41E4-A2BF-44ECFB575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5997"/>
            <a:ext cx="2943636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5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A076-3E32-45AC-B42B-CF4BF37D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979055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BC2CC-EB8C-42DD-B3FB-FDAD5293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08726"/>
            <a:ext cx="3706889" cy="4082473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as a method to solve internal ballistics for solid rocket motors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with a simpler FVM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Hit snags with adaptive mesh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Port shape changes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Had trouble keeping same mesh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Didn’t find a working method until the start of the fall semester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Got FVM to work for water and then for air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Haven’t touched the project much since then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Richard Nakka's Experimental Rocketry Site">
            <a:extLst>
              <a:ext uri="{FF2B5EF4-FFF2-40B4-BE49-F238E27FC236}">
                <a16:creationId xmlns:a16="http://schemas.microsoft.com/office/drawing/2014/main" id="{4F001BE9-FF43-41A8-9F23-88097EA77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"/>
          <a:stretch/>
        </p:blipFill>
        <p:spPr bwMode="auto">
          <a:xfrm>
            <a:off x="5412508" y="1606508"/>
            <a:ext cx="6096000" cy="364498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07807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0293-A924-457D-A5F3-7F60DC92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Delaunay Triangulation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45A75-CF19-4549-B216-F86841C4B718}"/>
              </a:ext>
            </a:extLst>
          </p:cNvPr>
          <p:cNvSpPr txBox="1"/>
          <p:nvPr/>
        </p:nvSpPr>
        <p:spPr>
          <a:xfrm>
            <a:off x="913796" y="2228671"/>
            <a:ext cx="4696430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 –	points/nodes in the mesh. Lists x and y 	coordinates of each node [2xN]</a:t>
            </a:r>
          </a:p>
          <a:p>
            <a:pPr>
              <a:lnSpc>
                <a:spcPct val="150000"/>
              </a:lnSpc>
            </a:pPr>
            <a:r>
              <a:rPr lang="en-US" dirty="0"/>
              <a:t>E –	Elements/cells in the mesh. Lists the 	three nodes that create it in terms of their 	index in P. [3xE]</a:t>
            </a:r>
          </a:p>
          <a:p>
            <a:pPr>
              <a:lnSpc>
                <a:spcPct val="150000"/>
              </a:lnSpc>
            </a:pPr>
            <a:r>
              <a:rPr lang="en-US" dirty="0"/>
              <a:t>T – 	Connectivity list. Includes which nodes 	are connected to create a cell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5CBEEFCC-4650-47CA-AA19-68D7818FA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2"/>
          <a:stretch/>
        </p:blipFill>
        <p:spPr>
          <a:xfrm>
            <a:off x="6928970" y="2022132"/>
            <a:ext cx="4349234" cy="37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0293-A924-457D-A5F3-7F60DC92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meshInfo</a:t>
            </a:r>
            <a:r>
              <a:rPr lang="en-US" dirty="0"/>
              <a:t>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445A75-CF19-4549-B216-F86841C4B718}"/>
              </a:ext>
            </a:extLst>
          </p:cNvPr>
          <p:cNvSpPr txBox="1"/>
          <p:nvPr/>
        </p:nvSpPr>
        <p:spPr>
          <a:xfrm>
            <a:off x="5279471" y="1828801"/>
            <a:ext cx="6182855" cy="38660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Cell areas are found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Side lengths are found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Side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normals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are found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Find cell connectivity by finding cells that share 2 points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EE01FC-7985-4128-99EB-51DCC4F62984}"/>
              </a:ext>
            </a:extLst>
          </p:cNvPr>
          <p:cNvCxnSpPr>
            <a:cxnSpLocks/>
          </p:cNvCxnSpPr>
          <p:nvPr/>
        </p:nvCxnSpPr>
        <p:spPr>
          <a:xfrm>
            <a:off x="5643418" y="3315854"/>
            <a:ext cx="2170546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8AD9ED-5178-4F9B-BD57-692650A01954}"/>
              </a:ext>
            </a:extLst>
          </p:cNvPr>
          <p:cNvCxnSpPr>
            <a:cxnSpLocks/>
          </p:cNvCxnSpPr>
          <p:nvPr/>
        </p:nvCxnSpPr>
        <p:spPr>
          <a:xfrm>
            <a:off x="5643418" y="4964545"/>
            <a:ext cx="54309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060BC3-C4DC-4A79-8DC2-DF72961C0E79}"/>
              </a:ext>
            </a:extLst>
          </p:cNvPr>
          <p:cNvCxnSpPr>
            <a:cxnSpLocks/>
          </p:cNvCxnSpPr>
          <p:nvPr/>
        </p:nvCxnSpPr>
        <p:spPr>
          <a:xfrm>
            <a:off x="5643418" y="4110181"/>
            <a:ext cx="227214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7A20CD-3F48-466E-A18E-B172370F518B}"/>
              </a:ext>
            </a:extLst>
          </p:cNvPr>
          <p:cNvCxnSpPr>
            <a:cxnSpLocks/>
          </p:cNvCxnSpPr>
          <p:nvPr/>
        </p:nvCxnSpPr>
        <p:spPr>
          <a:xfrm>
            <a:off x="5643418" y="2522102"/>
            <a:ext cx="1976582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1AE4E9-8F27-4F4B-98EA-DA8191117913}"/>
              </a:ext>
            </a:extLst>
          </p:cNvPr>
          <p:cNvGrpSpPr/>
          <p:nvPr/>
        </p:nvGrpSpPr>
        <p:grpSpPr>
          <a:xfrm>
            <a:off x="0" y="0"/>
            <a:ext cx="5089236" cy="6857999"/>
            <a:chOff x="0" y="544945"/>
            <a:chExt cx="4628694" cy="63130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CC5135-A2C9-4DFD-A655-90985BDC105E}"/>
                </a:ext>
              </a:extLst>
            </p:cNvPr>
            <p:cNvGrpSpPr/>
            <p:nvPr/>
          </p:nvGrpSpPr>
          <p:grpSpPr>
            <a:xfrm>
              <a:off x="0" y="1708726"/>
              <a:ext cx="4618044" cy="5149273"/>
              <a:chOff x="0" y="15528"/>
              <a:chExt cx="4588646" cy="4837182"/>
            </a:xfrm>
          </p:grpSpPr>
          <p:pic>
            <p:nvPicPr>
              <p:cNvPr id="6" name="Picture 5" descr="Text&#10;&#10;Description automatically generated">
                <a:extLst>
                  <a:ext uri="{FF2B5EF4-FFF2-40B4-BE49-F238E27FC236}">
                    <a16:creationId xmlns:a16="http://schemas.microsoft.com/office/drawing/2014/main" id="{0DD27404-5673-4924-BC3B-99D054D1F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528"/>
                <a:ext cx="4588646" cy="4501299"/>
              </a:xfrm>
              <a:prstGeom prst="rect">
                <a:avLst/>
              </a:prstGeom>
            </p:spPr>
          </p:pic>
          <p:pic>
            <p:nvPicPr>
              <p:cNvPr id="8" name="Picture 7" descr="Text&#10;&#10;Description automatically generated">
                <a:extLst>
                  <a:ext uri="{FF2B5EF4-FFF2-40B4-BE49-F238E27FC236}">
                    <a16:creationId xmlns:a16="http://schemas.microsoft.com/office/drawing/2014/main" id="{602FAF10-89EF-4DC2-80A2-6690A1965A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60" b="82696"/>
              <a:stretch/>
            </p:blipFill>
            <p:spPr>
              <a:xfrm>
                <a:off x="1" y="4516828"/>
                <a:ext cx="4588645" cy="335882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455A1B-45B5-4002-AEEA-4A52B2195D3E}"/>
                </a:ext>
              </a:extLst>
            </p:cNvPr>
            <p:cNvSpPr/>
            <p:nvPr/>
          </p:nvSpPr>
          <p:spPr>
            <a:xfrm>
              <a:off x="598813" y="2262906"/>
              <a:ext cx="199472" cy="42487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AD165E-DD70-4684-91DA-CEF255D1F01E}"/>
                </a:ext>
              </a:extLst>
            </p:cNvPr>
            <p:cNvSpPr/>
            <p:nvPr/>
          </p:nvSpPr>
          <p:spPr>
            <a:xfrm>
              <a:off x="598813" y="2687780"/>
              <a:ext cx="199472" cy="11083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9C6649-2B63-4889-A3EB-AE07B87383FE}"/>
                </a:ext>
              </a:extLst>
            </p:cNvPr>
            <p:cNvSpPr/>
            <p:nvPr/>
          </p:nvSpPr>
          <p:spPr>
            <a:xfrm>
              <a:off x="598813" y="4950690"/>
              <a:ext cx="199472" cy="18268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82E3440-69D9-4A83-809B-9141E7317425}"/>
                </a:ext>
              </a:extLst>
            </p:cNvPr>
            <p:cNvSpPr/>
            <p:nvPr/>
          </p:nvSpPr>
          <p:spPr>
            <a:xfrm>
              <a:off x="598813" y="3066471"/>
              <a:ext cx="199472" cy="1523999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Text&#10;&#10;Description automatically generated">
              <a:extLst>
                <a:ext uri="{FF2B5EF4-FFF2-40B4-BE49-F238E27FC236}">
                  <a16:creationId xmlns:a16="http://schemas.microsoft.com/office/drawing/2014/main" id="{6120CE9A-493E-41FD-AD3C-2C2DCB91B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5"/>
            <a:stretch/>
          </p:blipFill>
          <p:spPr>
            <a:xfrm>
              <a:off x="1" y="544945"/>
              <a:ext cx="4628693" cy="1163779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BE23ED-1511-430F-BA41-2AD936E842C6}"/>
                </a:ext>
              </a:extLst>
            </p:cNvPr>
            <p:cNvSpPr/>
            <p:nvPr/>
          </p:nvSpPr>
          <p:spPr>
            <a:xfrm>
              <a:off x="399341" y="1173653"/>
              <a:ext cx="199472" cy="40639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6346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0293-A924-457D-A5F3-7F60DC92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445A75-CF19-4549-B216-F86841C4B718}"/>
                  </a:ext>
                </a:extLst>
              </p:cNvPr>
              <p:cNvSpPr txBox="1"/>
              <p:nvPr/>
            </p:nvSpPr>
            <p:spPr>
              <a:xfrm>
                <a:off x="832700" y="1580050"/>
                <a:ext cx="5775490" cy="4765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Finite volume looks at the movement of properties throughout the cells rather than specific values.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2D cases require analysis of the flux in X and 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3D cases require additional analysis of flux in Z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Over many times steps the flux in and out of the cell will balance to achieve steady state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Allows for the analysis of both structured and unstructured meshes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𝑠𝑖𝑑𝑒𝑠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𝑙𝑢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𝐹𝑙𝑢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𝑠𝑖𝑑𝑒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445A75-CF19-4549-B216-F86841C4B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00" y="1580050"/>
                <a:ext cx="5775490" cy="4765856"/>
              </a:xfrm>
              <a:prstGeom prst="rect">
                <a:avLst/>
              </a:prstGeom>
              <a:blipFill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21C76-7EEC-4C57-9445-AAFCA24FA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2"/>
          <a:stretch/>
        </p:blipFill>
        <p:spPr>
          <a:xfrm>
            <a:off x="6946328" y="2014668"/>
            <a:ext cx="4412972" cy="38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807F-F144-4965-8361-E27FE91D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5EB5B9-2116-4D81-9ED9-539C41926BF5}"/>
                  </a:ext>
                </a:extLst>
              </p:cNvPr>
              <p:cNvSpPr txBox="1"/>
              <p:nvPr/>
            </p:nvSpPr>
            <p:spPr>
              <a:xfrm>
                <a:off x="7368180" y="1002438"/>
                <a:ext cx="1715150" cy="2866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𝑢h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𝑣h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5EB5B9-2116-4D81-9ED9-539C4192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180" y="1002438"/>
                <a:ext cx="1715150" cy="286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488702-CD3E-47D3-B3F8-C20822181242}"/>
                  </a:ext>
                </a:extLst>
              </p:cNvPr>
              <p:cNvSpPr txBox="1"/>
              <p:nvPr/>
            </p:nvSpPr>
            <p:spPr>
              <a:xfrm>
                <a:off x="6696526" y="3838729"/>
                <a:ext cx="5274142" cy="26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𝑢h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𝑣h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488702-CD3E-47D3-B3F8-C20822181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26" y="3838729"/>
                <a:ext cx="5274142" cy="2654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02343F4-C620-4725-8F51-038B74CE4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035351"/>
                  </p:ext>
                </p:extLst>
              </p:nvPr>
            </p:nvGraphicFramePr>
            <p:xfrm>
              <a:off x="221332" y="905692"/>
              <a:ext cx="5869343" cy="3024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9846">
                      <a:extLst>
                        <a:ext uri="{9D8B030D-6E8A-4147-A177-3AD203B41FA5}">
                          <a16:colId xmlns:a16="http://schemas.microsoft.com/office/drawing/2014/main" val="732769149"/>
                        </a:ext>
                      </a:extLst>
                    </a:gridCol>
                    <a:gridCol w="4439497">
                      <a:extLst>
                        <a:ext uri="{9D8B030D-6E8A-4147-A177-3AD203B41FA5}">
                          <a16:colId xmlns:a16="http://schemas.microsoft.com/office/drawing/2014/main" val="2570339573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u="sng" kern="1200" dirty="0">
                              <a:solidFill>
                                <a:schemeClr val="lt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Inviscid Compressible Navier –Stokes</a:t>
                          </a:r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3365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Continuity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𝜕𝜌</m:t>
                                    </m:r>
                                  </m:num>
                                  <m:den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4152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X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379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6027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Energy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𝑢𝑝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2986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02343F4-C620-4725-8F51-038B74CE4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035351"/>
                  </p:ext>
                </p:extLst>
              </p:nvPr>
            </p:nvGraphicFramePr>
            <p:xfrm>
              <a:off x="221332" y="905692"/>
              <a:ext cx="5869343" cy="3024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9846">
                      <a:extLst>
                        <a:ext uri="{9D8B030D-6E8A-4147-A177-3AD203B41FA5}">
                          <a16:colId xmlns:a16="http://schemas.microsoft.com/office/drawing/2014/main" val="732769149"/>
                        </a:ext>
                      </a:extLst>
                    </a:gridCol>
                    <a:gridCol w="4439497">
                      <a:extLst>
                        <a:ext uri="{9D8B030D-6E8A-4147-A177-3AD203B41FA5}">
                          <a16:colId xmlns:a16="http://schemas.microsoft.com/office/drawing/2014/main" val="257033957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u="sng" kern="1200" dirty="0">
                              <a:solidFill>
                                <a:schemeClr val="lt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Inviscid Compressible Navier –Stokes</a:t>
                          </a:r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3365009"/>
                      </a:ext>
                    </a:extLst>
                  </a:tr>
                  <a:tr h="639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Continuity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78095" r="-549" b="-30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152817"/>
                      </a:ext>
                    </a:extLst>
                  </a:tr>
                  <a:tr h="644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X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176415" r="-549" b="-2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79752"/>
                      </a:ext>
                    </a:extLst>
                  </a:tr>
                  <a:tr h="644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276415" r="-549" b="-1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027891"/>
                      </a:ext>
                    </a:extLst>
                  </a:tr>
                  <a:tr h="639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Energy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380000" r="-549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29862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EF2E841-C8E0-4C83-B84D-AFECD017511E}"/>
              </a:ext>
            </a:extLst>
          </p:cNvPr>
          <p:cNvGrpSpPr/>
          <p:nvPr/>
        </p:nvGrpSpPr>
        <p:grpSpPr>
          <a:xfrm rot="20060471">
            <a:off x="603704" y="3990879"/>
            <a:ext cx="3936356" cy="2662550"/>
            <a:chOff x="1187825" y="4018590"/>
            <a:chExt cx="3936356" cy="26625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AC3D7B7-27E8-41B1-8CA8-8345CC8F1114}"/>
                </a:ext>
              </a:extLst>
            </p:cNvPr>
            <p:cNvGrpSpPr/>
            <p:nvPr/>
          </p:nvGrpSpPr>
          <p:grpSpPr>
            <a:xfrm>
              <a:off x="1187825" y="4018590"/>
              <a:ext cx="3936356" cy="2662550"/>
              <a:chOff x="1671152" y="4490566"/>
              <a:chExt cx="2845428" cy="1802872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01D5EC77-4BE9-4BE1-92F7-B3F23066ADDA}"/>
                  </a:ext>
                </a:extLst>
              </p:cNvPr>
              <p:cNvSpPr/>
              <p:nvPr/>
            </p:nvSpPr>
            <p:spPr>
              <a:xfrm rot="5400000">
                <a:off x="2903787" y="4680645"/>
                <a:ext cx="1802872" cy="142271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5E9D3A14-60B7-4908-AC07-4438108ED067}"/>
                  </a:ext>
                </a:extLst>
              </p:cNvPr>
              <p:cNvSpPr/>
              <p:nvPr/>
            </p:nvSpPr>
            <p:spPr>
              <a:xfrm rot="16200000" flipH="1">
                <a:off x="1481073" y="4680645"/>
                <a:ext cx="1802872" cy="1422714"/>
              </a:xfrm>
              <a:prstGeom prst="triangl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F702AC6-323B-46F6-A171-65F97B688EA0}"/>
                </a:ext>
              </a:extLst>
            </p:cNvPr>
            <p:cNvSpPr/>
            <p:nvPr/>
          </p:nvSpPr>
          <p:spPr>
            <a:xfrm>
              <a:off x="2488355" y="5240645"/>
              <a:ext cx="650163" cy="16533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89A43F-3277-4C3F-87AA-384FF2A2A731}"/>
                </a:ext>
              </a:extLst>
            </p:cNvPr>
            <p:cNvSpPr/>
            <p:nvPr/>
          </p:nvSpPr>
          <p:spPr>
            <a:xfrm>
              <a:off x="2361676" y="5231870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C3CE1FE-7DF1-4B35-8987-338B19D97207}"/>
                </a:ext>
              </a:extLst>
            </p:cNvPr>
            <p:cNvSpPr/>
            <p:nvPr/>
          </p:nvSpPr>
          <p:spPr>
            <a:xfrm flipH="1">
              <a:off x="3155369" y="5249420"/>
              <a:ext cx="650163" cy="16533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7A294D-082C-4420-83EE-0B421F65B5B1}"/>
                </a:ext>
              </a:extLst>
            </p:cNvPr>
            <p:cNvSpPr/>
            <p:nvPr/>
          </p:nvSpPr>
          <p:spPr>
            <a:xfrm>
              <a:off x="3771830" y="5231871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BD10EF-A38A-40E1-8742-FC0B67E7913E}"/>
              </a:ext>
            </a:extLst>
          </p:cNvPr>
          <p:cNvSpPr txBox="1"/>
          <p:nvPr/>
        </p:nvSpPr>
        <p:spPr>
          <a:xfrm>
            <a:off x="3197906" y="45794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Cj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0A9238-B4FD-43C3-BF66-F3CBF1E256D2}"/>
              </a:ext>
            </a:extLst>
          </p:cNvPr>
          <p:cNvSpPr txBox="1"/>
          <p:nvPr/>
        </p:nvSpPr>
        <p:spPr>
          <a:xfrm>
            <a:off x="1559924" y="51656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D77499-06F4-44B4-88BD-84A2F1F144FA}"/>
              </a:ext>
            </a:extLst>
          </p:cNvPr>
          <p:cNvSpPr txBox="1"/>
          <p:nvPr/>
        </p:nvSpPr>
        <p:spPr>
          <a:xfrm>
            <a:off x="8995311" y="1002438"/>
            <a:ext cx="3093091" cy="2746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Mass flux in x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X momentum flux in x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Y momentum flux in x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Energy flux in x dir.</a:t>
            </a:r>
          </a:p>
          <a:p>
            <a:endParaRPr lang="en-US" dirty="0"/>
          </a:p>
          <a:p>
            <a:endParaRPr lang="en-US" sz="1050" dirty="0"/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Mass flux in y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X momentum flux in y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Y momentum flux in y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Energy flux in y dir.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811CFC-7677-41FD-84C8-ADEB753C9E63}"/>
              </a:ext>
            </a:extLst>
          </p:cNvPr>
          <p:cNvSpPr txBox="1"/>
          <p:nvPr/>
        </p:nvSpPr>
        <p:spPr>
          <a:xfrm>
            <a:off x="7930169" y="444027"/>
            <a:ext cx="314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Finite Volume Scheme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954164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FC6EFD-B2F8-441E-AAD0-300F8E43993D}"/>
              </a:ext>
            </a:extLst>
          </p:cNvPr>
          <p:cNvSpPr/>
          <p:nvPr/>
        </p:nvSpPr>
        <p:spPr>
          <a:xfrm>
            <a:off x="4848045" y="6202392"/>
            <a:ext cx="2501661" cy="48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B53F50-0430-47FB-8925-5222A7CDE7B8}"/>
                  </a:ext>
                </a:extLst>
              </p:cNvPr>
              <p:cNvSpPr txBox="1"/>
              <p:nvPr/>
            </p:nvSpPr>
            <p:spPr>
              <a:xfrm>
                <a:off x="249405" y="741241"/>
                <a:ext cx="5183150" cy="1952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B53F50-0430-47FB-8925-5222A7CDE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5" y="741241"/>
                <a:ext cx="5183150" cy="19525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4892A0-3DC3-4AD7-81DB-7816A29E91AA}"/>
                  </a:ext>
                </a:extLst>
              </p:cNvPr>
              <p:cNvSpPr txBox="1"/>
              <p:nvPr/>
            </p:nvSpPr>
            <p:spPr>
              <a:xfrm>
                <a:off x="249405" y="3223245"/>
                <a:ext cx="5178918" cy="1952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4892A0-3DC3-4AD7-81DB-7816A29E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5" y="3223245"/>
                <a:ext cx="5178918" cy="1952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3236B1F-2A6A-4D4B-94B4-F71E062369BA}"/>
              </a:ext>
            </a:extLst>
          </p:cNvPr>
          <p:cNvSpPr txBox="1"/>
          <p:nvPr/>
        </p:nvSpPr>
        <p:spPr>
          <a:xfrm>
            <a:off x="2237578" y="29507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Fx</a:t>
            </a:r>
            <a:r>
              <a:rPr lang="en-US" dirty="0"/>
              <a:t> 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2D8D1-9FA2-4CE7-A179-3D734955A6B2}"/>
              </a:ext>
            </a:extLst>
          </p:cNvPr>
          <p:cNvSpPr txBox="1"/>
          <p:nvPr/>
        </p:nvSpPr>
        <p:spPr>
          <a:xfrm>
            <a:off x="2237578" y="27706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Fy</a:t>
            </a:r>
            <a:r>
              <a:rPr lang="en-US" dirty="0"/>
              <a:t>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24A7F1-960B-41FB-AEFD-23871E5FF20D}"/>
                  </a:ext>
                </a:extLst>
              </p:cNvPr>
              <p:cNvSpPr txBox="1"/>
              <p:nvPr/>
            </p:nvSpPr>
            <p:spPr>
              <a:xfrm>
                <a:off x="6581064" y="763835"/>
                <a:ext cx="5465279" cy="2006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24A7F1-960B-41FB-AEFD-23871E5F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64" y="763835"/>
                <a:ext cx="5465279" cy="2006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0EF59-4BDB-4740-A474-EB3135E26400}"/>
                  </a:ext>
                </a:extLst>
              </p:cNvPr>
              <p:cNvSpPr txBox="1"/>
              <p:nvPr/>
            </p:nvSpPr>
            <p:spPr>
              <a:xfrm>
                <a:off x="6585296" y="3252309"/>
                <a:ext cx="5461047" cy="2006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0EF59-4BDB-4740-A474-EB3135E26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296" y="3252309"/>
                <a:ext cx="5461047" cy="20067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51DFE17-60D2-47E7-B675-4F3EB5EF763A}"/>
              </a:ext>
            </a:extLst>
          </p:cNvPr>
          <p:cNvSpPr txBox="1"/>
          <p:nvPr/>
        </p:nvSpPr>
        <p:spPr>
          <a:xfrm>
            <a:off x="8775735" y="31119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Fx</a:t>
            </a:r>
            <a:r>
              <a:rPr lang="en-US" dirty="0"/>
              <a:t> 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AA577-8DF8-4D28-AF2C-749B69E253EB}"/>
              </a:ext>
            </a:extLst>
          </p:cNvPr>
          <p:cNvSpPr txBox="1"/>
          <p:nvPr/>
        </p:nvSpPr>
        <p:spPr>
          <a:xfrm>
            <a:off x="8779455" y="279966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Fy</a:t>
            </a:r>
            <a:r>
              <a:rPr lang="en-US" dirty="0"/>
              <a:t> 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0CFE4D-E016-4620-9B16-93A34BF4C0ED}"/>
                  </a:ext>
                </a:extLst>
              </p:cNvPr>
              <p:cNvSpPr txBox="1"/>
              <p:nvPr/>
            </p:nvSpPr>
            <p:spPr>
              <a:xfrm>
                <a:off x="1479352" y="5578814"/>
                <a:ext cx="9233297" cy="984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/>
                  <a:t> 	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	</a:t>
                </a: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0CFE4D-E016-4620-9B16-93A34BF4C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52" y="5578814"/>
                <a:ext cx="9233297" cy="984116"/>
              </a:xfrm>
              <a:prstGeom prst="rect">
                <a:avLst/>
              </a:prstGeom>
              <a:blipFill>
                <a:blip r:embed="rId6"/>
                <a:stretch>
                  <a:fillRect l="-991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68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A33D7-A1FF-4689-B13C-9C5A31B3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Dissipation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FAD16-CD35-43CB-97D0-C52B43A951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Value added to the flux terms at the end to prevent instability</a:t>
                </a:r>
              </a:p>
              <a:p>
                <a:r>
                  <a:rPr lang="en-US" dirty="0"/>
                  <a:t>Compressible equations can cause shocks to form in the solution.</a:t>
                </a:r>
              </a:p>
              <a:p>
                <a:r>
                  <a:rPr lang="en-US" dirty="0"/>
                  <a:t>Shocks act as discontinuities and can cause problems</a:t>
                </a:r>
              </a:p>
              <a:p>
                <a:r>
                  <a:rPr lang="en-US" dirty="0"/>
                  <a:t>By utilizing wave speed of the cell and neighboring cells a discontinuity can be created without causing problems in the solution.</a:t>
                </a:r>
              </a:p>
              <a:p>
                <a:r>
                  <a:rPr lang="en-US" dirty="0"/>
                  <a:t>Modifies the final equation to the following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𝐷𝑖𝑠𝑠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𝐷𝑖𝑠𝑠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Without this modification the solution can fail if shocks occur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FAD16-CD35-43CB-97D0-C52B43A951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607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86A4-7A6F-4F5B-887E-EBC176F8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2552-278D-4C94-9002-99E222DBD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703BC-FB87-49F3-B17F-4AA2D6B6AF2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Labeled as -1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“Ghost node” approach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Imaginary cell is “created” on opposite side.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Allows steady flux out of the cell based on the conditions of cell at that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Neumann condition at outlets allowing free flow of quantities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7F762-442C-432A-9204-DB7B10056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Inlets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D4BEA-0E48-406B-9AD5-957F2EE85A3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Labeled as -2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Flux is defined before solution begins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Flux is equal to whatever the user set it 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Dirichlet condition at inlet sides with user defined flux values.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92D5DB-A660-4DAA-90BA-8E65A09C6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Walls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9454C-ADE4-410B-A36D-01FAA0C8120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Labeled as -3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Flux outwards is 0 because the wall prevents flux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With heat transfer energy flux could be possible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Mass flux should remain 0 unless ablation occurs at high speeds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Neumann condition at wall sides with first derivative equal to 0</a:t>
            </a:r>
          </a:p>
        </p:txBody>
      </p:sp>
    </p:spTree>
    <p:extLst>
      <p:ext uri="{BB962C8B-B14F-4D97-AF65-F5344CB8AC3E}">
        <p14:creationId xmlns:p14="http://schemas.microsoft.com/office/powerpoint/2010/main" val="381675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BF18-CEF1-4D69-976C-EFACDDAA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78" y="124375"/>
            <a:ext cx="10353762" cy="970450"/>
          </a:xfrm>
        </p:spPr>
        <p:txBody>
          <a:bodyPr/>
          <a:lstStyle/>
          <a:p>
            <a:r>
              <a:rPr lang="en-US" dirty="0"/>
              <a:t>Setting up RK4 (ode45)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85E0BC-3FC0-4E8B-9EF2-41F86E828BA2}"/>
                  </a:ext>
                </a:extLst>
              </p:cNvPr>
              <p:cNvSpPr txBox="1"/>
              <p:nvPr/>
            </p:nvSpPr>
            <p:spPr>
              <a:xfrm>
                <a:off x="562253" y="1479126"/>
                <a:ext cx="3293636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85E0BC-3FC0-4E8B-9EF2-41F86E828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3" y="1479126"/>
                <a:ext cx="3293636" cy="6347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E4761E-080C-4546-9701-80FEA1C35FF6}"/>
                  </a:ext>
                </a:extLst>
              </p:cNvPr>
              <p:cNvSpPr txBox="1"/>
              <p:nvPr/>
            </p:nvSpPr>
            <p:spPr>
              <a:xfrm>
                <a:off x="-151333" y="2717622"/>
                <a:ext cx="4720807" cy="686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𝜕𝜌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E4761E-080C-4546-9701-80FEA1C35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1333" y="2717622"/>
                <a:ext cx="4720807" cy="6864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508A0BA-1481-40A8-AA52-C1F3CA13A1FE}"/>
              </a:ext>
            </a:extLst>
          </p:cNvPr>
          <p:cNvSpPr txBox="1"/>
          <p:nvPr/>
        </p:nvSpPr>
        <p:spPr>
          <a:xfrm>
            <a:off x="7595348" y="1582340"/>
            <a:ext cx="40343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i</a:t>
            </a:r>
            <a:r>
              <a:rPr lang="en-US" dirty="0"/>
              <a:t> is a matrix of the first order time derivatives of the conditions of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ddtAir</a:t>
            </a:r>
            <a:r>
              <a:rPr lang="en-US" dirty="0"/>
              <a:t> function uses the connectivity, the </a:t>
            </a:r>
            <a:r>
              <a:rPr lang="en-US" dirty="0" err="1"/>
              <a:t>normals</a:t>
            </a:r>
            <a:r>
              <a:rPr lang="en-US" dirty="0"/>
              <a:t>, and the areas of each cell to calculate the first order derivatives using the finite volume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Those first order derivatives are then set up in a column vector and solved in ode45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598E5-A70E-4D20-9902-9235D062D214}"/>
                  </a:ext>
                </a:extLst>
              </p:cNvPr>
              <p:cNvSpPr txBox="1"/>
              <p:nvPr/>
            </p:nvSpPr>
            <p:spPr>
              <a:xfrm>
                <a:off x="5291302" y="1479126"/>
                <a:ext cx="1753749" cy="4641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𝑑𝑤𝑑𝑡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598E5-A70E-4D20-9902-9235D062D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02" y="1479126"/>
                <a:ext cx="1753749" cy="4641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Down 12">
            <a:extLst>
              <a:ext uri="{FF2B5EF4-FFF2-40B4-BE49-F238E27FC236}">
                <a16:creationId xmlns:a16="http://schemas.microsoft.com/office/drawing/2014/main" id="{D46371EA-5719-4B23-88CA-82F7D06E103B}"/>
              </a:ext>
            </a:extLst>
          </p:cNvPr>
          <p:cNvSpPr/>
          <p:nvPr/>
        </p:nvSpPr>
        <p:spPr>
          <a:xfrm>
            <a:off x="2071466" y="2189387"/>
            <a:ext cx="275208" cy="4527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7A109230-E0CA-4D9A-9AAB-ED28AF03C14B}"/>
              </a:ext>
            </a:extLst>
          </p:cNvPr>
          <p:cNvSpPr/>
          <p:nvPr/>
        </p:nvSpPr>
        <p:spPr>
          <a:xfrm rot="5400000">
            <a:off x="4940298" y="2625136"/>
            <a:ext cx="470516" cy="1083325"/>
          </a:xfrm>
          <a:prstGeom prst="ben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44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C28BD6-5F2B-4535-8AFD-914A46EF348E}"/>
              </a:ext>
            </a:extLst>
          </p:cNvPr>
          <p:cNvSpPr/>
          <p:nvPr/>
        </p:nvSpPr>
        <p:spPr>
          <a:xfrm>
            <a:off x="2909456" y="1563655"/>
            <a:ext cx="6160653" cy="5019731"/>
          </a:xfrm>
          <a:prstGeom prst="roundRect">
            <a:avLst>
              <a:gd name="adj" fmla="val 5085"/>
            </a:avLst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4F5A0-1685-46FB-BBAC-C3861EAA4704}"/>
              </a:ext>
            </a:extLst>
          </p:cNvPr>
          <p:cNvSpPr/>
          <p:nvPr/>
        </p:nvSpPr>
        <p:spPr>
          <a:xfrm>
            <a:off x="491267" y="651653"/>
            <a:ext cx="1475117" cy="5348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up Mesh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03D35-956F-493D-A2C6-682053F9FF54}"/>
              </a:ext>
            </a:extLst>
          </p:cNvPr>
          <p:cNvSpPr/>
          <p:nvPr/>
        </p:nvSpPr>
        <p:spPr>
          <a:xfrm>
            <a:off x="2409058" y="594144"/>
            <a:ext cx="1475117" cy="649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Boundaries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F4B83-7EA3-4B80-B0ED-C4B99F109BAD}"/>
              </a:ext>
            </a:extLst>
          </p:cNvPr>
          <p:cNvSpPr/>
          <p:nvPr/>
        </p:nvSpPr>
        <p:spPr>
          <a:xfrm>
            <a:off x="5979755" y="591507"/>
            <a:ext cx="1475117" cy="649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and create IC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F5384F-B38E-46FE-8288-D8AD57AF839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966384" y="919072"/>
            <a:ext cx="44267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0C72BF7-B934-455B-8976-90E0DDE450D0}"/>
              </a:ext>
            </a:extLst>
          </p:cNvPr>
          <p:cNvSpPr/>
          <p:nvPr/>
        </p:nvSpPr>
        <p:spPr>
          <a:xfrm>
            <a:off x="4289101" y="591507"/>
            <a:ext cx="1475117" cy="649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Mesh info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CF825A-0A91-4189-83EE-BA0FB346F900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3884175" y="916436"/>
            <a:ext cx="404926" cy="26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684CF-130D-4701-A094-F70D8D667F5F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5764218" y="916436"/>
            <a:ext cx="2155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505A6-3137-437F-81BC-3EBEDDC76330}"/>
              </a:ext>
            </a:extLst>
          </p:cNvPr>
          <p:cNvSpPr/>
          <p:nvPr/>
        </p:nvSpPr>
        <p:spPr>
          <a:xfrm>
            <a:off x="3694787" y="1808151"/>
            <a:ext cx="1583991" cy="64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Inputs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4BAED3-AEFA-48E7-9F0E-8DF684996304}"/>
              </a:ext>
            </a:extLst>
          </p:cNvPr>
          <p:cNvSpPr/>
          <p:nvPr/>
        </p:nvSpPr>
        <p:spPr>
          <a:xfrm>
            <a:off x="4669504" y="2899275"/>
            <a:ext cx="1227699" cy="6045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y flux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7A52F-6309-4600-918F-28C0EB4C7DEE}"/>
              </a:ext>
            </a:extLst>
          </p:cNvPr>
          <p:cNvSpPr/>
          <p:nvPr/>
        </p:nvSpPr>
        <p:spPr>
          <a:xfrm>
            <a:off x="3084270" y="2899856"/>
            <a:ext cx="1227699" cy="64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x flux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15812-F72D-45A2-BC56-F928D0ABBD24}"/>
              </a:ext>
            </a:extLst>
          </p:cNvPr>
          <p:cNvSpPr/>
          <p:nvPr/>
        </p:nvSpPr>
        <p:spPr>
          <a:xfrm>
            <a:off x="3519620" y="3972367"/>
            <a:ext cx="1934324" cy="9421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array of neighboring flux for each cell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A1E7B2-8D55-4C0C-AE11-650448043EF3}"/>
              </a:ext>
            </a:extLst>
          </p:cNvPr>
          <p:cNvSpPr/>
          <p:nvPr/>
        </p:nvSpPr>
        <p:spPr>
          <a:xfrm>
            <a:off x="3778238" y="5286259"/>
            <a:ext cx="1417088" cy="604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wave speed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EC21478-3D5B-47F5-A3F3-A57341CD6E71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5400000">
            <a:off x="5318656" y="409492"/>
            <a:ext cx="566787" cy="223053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3A2ED80-389F-43A8-86F2-6E0B42EA7643}"/>
              </a:ext>
            </a:extLst>
          </p:cNvPr>
          <p:cNvSpPr/>
          <p:nvPr/>
        </p:nvSpPr>
        <p:spPr>
          <a:xfrm>
            <a:off x="6421659" y="1808150"/>
            <a:ext cx="2485578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 Flux and Numerical dissipation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C1B1F05F-FD92-4970-A5F3-319E9B0F40F7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 rot="5400000">
            <a:off x="3871528" y="2284601"/>
            <a:ext cx="441848" cy="788663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D22248B-8FD5-405F-AE78-6A5BE5A4D639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rot="16200000" flipH="1">
            <a:off x="4664435" y="2280355"/>
            <a:ext cx="441267" cy="79657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37E4D8D4-BD9A-48E2-B5B8-3B776B2015BC}"/>
              </a:ext>
            </a:extLst>
          </p:cNvPr>
          <p:cNvSpPr/>
          <p:nvPr/>
        </p:nvSpPr>
        <p:spPr>
          <a:xfrm>
            <a:off x="6866696" y="4253528"/>
            <a:ext cx="1595503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ode45 solves </a:t>
            </a:r>
            <a:r>
              <a:rPr lang="en-US" dirty="0" err="1"/>
              <a:t>dwdt</a:t>
            </a:r>
            <a:r>
              <a:rPr lang="en-US" dirty="0"/>
              <a:t> vector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D8AC89E-336C-4A83-9A09-A33751984BAB}"/>
              </a:ext>
            </a:extLst>
          </p:cNvPr>
          <p:cNvSpPr/>
          <p:nvPr/>
        </p:nvSpPr>
        <p:spPr>
          <a:xfrm>
            <a:off x="6733614" y="3030839"/>
            <a:ext cx="1861667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flux into </a:t>
            </a:r>
            <a:r>
              <a:rPr lang="en-US" dirty="0" err="1"/>
              <a:t>dwdt</a:t>
            </a:r>
            <a:r>
              <a:rPr lang="en-US" dirty="0"/>
              <a:t> vector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BD0A158-1ECE-4061-8083-BFEB3381F6CD}"/>
              </a:ext>
            </a:extLst>
          </p:cNvPr>
          <p:cNvCxnSpPr>
            <a:stCxn id="37" idx="2"/>
            <a:endCxn id="101" idx="0"/>
          </p:cNvCxnSpPr>
          <p:nvPr/>
        </p:nvCxnSpPr>
        <p:spPr>
          <a:xfrm>
            <a:off x="7664448" y="2458008"/>
            <a:ext cx="0" cy="5728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832D81-4611-42EB-8121-343AC0A5EB75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7664446" y="3691206"/>
            <a:ext cx="2" cy="562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BE6BE3C-AB63-42AC-9F49-CE3B1D54AC01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16200000" flipH="1">
            <a:off x="3881124" y="3366709"/>
            <a:ext cx="422654" cy="78866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6FE17BAF-4F13-4564-9854-349FFF23CCF4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rot="5400000">
            <a:off x="4650774" y="3339787"/>
            <a:ext cx="468588" cy="79657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765A27D-DC98-474A-B525-F23758D62969}"/>
              </a:ext>
            </a:extLst>
          </p:cNvPr>
          <p:cNvSpPr/>
          <p:nvPr/>
        </p:nvSpPr>
        <p:spPr>
          <a:xfrm>
            <a:off x="6866694" y="5801147"/>
            <a:ext cx="1595503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of time span?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7AF2CE5-8D46-45E8-9989-3BDF905CB096}"/>
              </a:ext>
            </a:extLst>
          </p:cNvPr>
          <p:cNvCxnSpPr>
            <a:cxnSpLocks/>
            <a:stCxn id="100" idx="2"/>
            <a:endCxn id="127" idx="0"/>
          </p:cNvCxnSpPr>
          <p:nvPr/>
        </p:nvCxnSpPr>
        <p:spPr>
          <a:xfrm flipH="1">
            <a:off x="7664446" y="4903386"/>
            <a:ext cx="2" cy="89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DCABDED6-5A38-4304-91F7-A8163A29CADD}"/>
              </a:ext>
            </a:extLst>
          </p:cNvPr>
          <p:cNvCxnSpPr>
            <a:stCxn id="23" idx="3"/>
            <a:endCxn id="37" idx="1"/>
          </p:cNvCxnSpPr>
          <p:nvPr/>
        </p:nvCxnSpPr>
        <p:spPr>
          <a:xfrm flipV="1">
            <a:off x="5195326" y="2133079"/>
            <a:ext cx="1226333" cy="3455432"/>
          </a:xfrm>
          <a:prstGeom prst="bentConnector3">
            <a:avLst>
              <a:gd name="adj1" fmla="val 7330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88C60F1-3B96-4961-8C6F-104B216D7146}"/>
              </a:ext>
            </a:extLst>
          </p:cNvPr>
          <p:cNvSpPr/>
          <p:nvPr/>
        </p:nvSpPr>
        <p:spPr>
          <a:xfrm>
            <a:off x="9867859" y="3453040"/>
            <a:ext cx="1943100" cy="83178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Display/Update Results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BD80F72C-0B61-417A-B315-7055BCA610A4}"/>
              </a:ext>
            </a:extLst>
          </p:cNvPr>
          <p:cNvCxnSpPr>
            <a:stCxn id="127" idx="1"/>
            <a:endCxn id="19" idx="1"/>
          </p:cNvCxnSpPr>
          <p:nvPr/>
        </p:nvCxnSpPr>
        <p:spPr>
          <a:xfrm rot="10800000">
            <a:off x="3694788" y="2133080"/>
            <a:ext cx="3171907" cy="3992996"/>
          </a:xfrm>
          <a:prstGeom prst="bentConnector3">
            <a:avLst>
              <a:gd name="adj1" fmla="val 1366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1867D4B-3EAC-46F1-A88E-309C920B6AAF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4486782" y="4914476"/>
            <a:ext cx="0" cy="3717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CCDC366F-0FE1-49C6-9486-F3590BA27A83}"/>
              </a:ext>
            </a:extLst>
          </p:cNvPr>
          <p:cNvSpPr txBox="1"/>
          <p:nvPr/>
        </p:nvSpPr>
        <p:spPr>
          <a:xfrm>
            <a:off x="5731129" y="6081827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6D961F7-D06C-47B6-930D-65A46980E6AF}"/>
              </a:ext>
            </a:extLst>
          </p:cNvPr>
          <p:cNvSpPr txBox="1"/>
          <p:nvPr/>
        </p:nvSpPr>
        <p:spPr>
          <a:xfrm>
            <a:off x="9378725" y="5756744"/>
            <a:ext cx="52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8913E5A0-966D-4856-9D7A-CF479A9E8914}"/>
              </a:ext>
            </a:extLst>
          </p:cNvPr>
          <p:cNvCxnSpPr>
            <a:stCxn id="127" idx="3"/>
            <a:endCxn id="134" idx="2"/>
          </p:cNvCxnSpPr>
          <p:nvPr/>
        </p:nvCxnSpPr>
        <p:spPr>
          <a:xfrm flipV="1">
            <a:off x="8462197" y="4284828"/>
            <a:ext cx="2377212" cy="184124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5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9969B5-0447-41A3-A81D-24CFB6B41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33" y="1153220"/>
            <a:ext cx="4839633" cy="455155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5E9570-C547-4C4D-AFB9-BC7262CB8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1525084"/>
            <a:ext cx="4839633" cy="3807832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13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A076-3E32-45AC-B42B-CF4BF37D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979055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BC2CC-EB8C-42DD-B3FB-FDAD5293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08726"/>
            <a:ext cx="3706889" cy="4082473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as a method to solve internal ballistics for solid rocket motors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with a simpler FVM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Hit snags with adaptive mesh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Port shape changes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Had trouble keeping same mesh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Didn’t find a working method until the start of the fall semester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Got FVM to work for water and then for air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Haven’t touched the project much since then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7961181-A791-4E96-8F6D-216F22891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0" t="3508" r="25152" b="6325"/>
          <a:stretch/>
        </p:blipFill>
        <p:spPr>
          <a:xfrm>
            <a:off x="5708678" y="618836"/>
            <a:ext cx="5578763" cy="546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19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263D801-D70C-4825-A6F4-D610D3FA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42" y="799733"/>
            <a:ext cx="6735115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04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B052B4BD-DB68-4E5F-9B8A-B7CCAADF5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07" y="114300"/>
            <a:ext cx="7561786" cy="329184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77E9F25-A2BD-497D-8746-CB21FE3AD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57" y="3520440"/>
            <a:ext cx="5027887" cy="3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C9258F6-AABE-4B70-B938-F2B5963A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17" y="490385"/>
            <a:ext cx="7145566" cy="587722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586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707CD0-CF00-411F-B2EE-D6C2A623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643467"/>
            <a:ext cx="10977231" cy="5571065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FD945FC-C83C-4CFD-B1B8-00ACAF832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" r="-1" b="2293"/>
          <a:stretch/>
        </p:blipFill>
        <p:spPr>
          <a:xfrm>
            <a:off x="772925" y="804334"/>
            <a:ext cx="6600859" cy="5249331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DCB3912-489F-4114-B31D-C05216226C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r="-3" b="-2"/>
          <a:stretch/>
        </p:blipFill>
        <p:spPr>
          <a:xfrm>
            <a:off x="7534656" y="804334"/>
            <a:ext cx="3893764" cy="5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32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19D024F-BF86-484B-A341-94C5FC944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1" b="2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A5C8E50-BAD7-4FA9-B2A6-4F0C4C022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" r="11628" b="-2"/>
          <a:stretch/>
        </p:blipFill>
        <p:spPr>
          <a:xfrm>
            <a:off x="6175686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4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F81558-7BC4-48BC-B06D-28EFEA2F5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6" y="643467"/>
            <a:ext cx="8103368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89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CD74A9E-8515-4C2C-8B41-C13F23232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4" y="643467"/>
            <a:ext cx="7846571" cy="5571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57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37BE7E-4891-403E-A451-649117451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960A63-C68D-4FD1-AD9F-B6B98B320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2600"/>
            <a:ext cx="5458121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96C4B-00AB-4C6E-AFB0-68503E8A3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A6BC62D-6F14-4892-BF1F-2C4E80D21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36765"/>
            <a:ext cx="5130799" cy="47844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C8AB2A-3FC8-48A0-82D5-6CC49C3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6698"/>
            <a:ext cx="5458121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484DC2-EDCE-4AB0-9BEB-D57C33411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4158"/>
            <a:ext cx="5458121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AF1EB8-DB43-4510-9999-AB74A6D8D5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" t="5555" r="45077" b="7000"/>
          <a:stretch/>
        </p:blipFill>
        <p:spPr>
          <a:xfrm>
            <a:off x="6377413" y="668798"/>
            <a:ext cx="5217025" cy="55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71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2DBCD2E4-B0E2-4B65-9517-6FCD0D70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76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2DBCD2E4-B0E2-4B65-9517-6FCD0D70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759849-8BE4-4F50-B28E-0A7D91460106}"/>
              </a:ext>
            </a:extLst>
          </p:cNvPr>
          <p:cNvCxnSpPr>
            <a:cxnSpLocks/>
          </p:cNvCxnSpPr>
          <p:nvPr/>
        </p:nvCxnSpPr>
        <p:spPr>
          <a:xfrm flipV="1">
            <a:off x="3714750" y="3346542"/>
            <a:ext cx="3277362" cy="2473233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7345CF-D065-4B28-9577-EA926028FDA7}"/>
              </a:ext>
            </a:extLst>
          </p:cNvPr>
          <p:cNvCxnSpPr>
            <a:cxnSpLocks/>
          </p:cNvCxnSpPr>
          <p:nvPr/>
        </p:nvCxnSpPr>
        <p:spPr>
          <a:xfrm>
            <a:off x="3648075" y="790575"/>
            <a:ext cx="3344037" cy="2553427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68B6D6-6B73-4ED6-BBDC-9F1061EB1CA4}"/>
              </a:ext>
            </a:extLst>
          </p:cNvPr>
          <p:cNvCxnSpPr>
            <a:cxnSpLocks/>
          </p:cNvCxnSpPr>
          <p:nvPr/>
        </p:nvCxnSpPr>
        <p:spPr>
          <a:xfrm flipV="1">
            <a:off x="6992112" y="1299845"/>
            <a:ext cx="2744112" cy="2044157"/>
          </a:xfrm>
          <a:prstGeom prst="line">
            <a:avLst/>
          </a:prstGeom>
          <a:ln w="254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ECCEFD-C0F4-4AF1-9214-1E205A18C376}"/>
              </a:ext>
            </a:extLst>
          </p:cNvPr>
          <p:cNvCxnSpPr>
            <a:cxnSpLocks/>
          </p:cNvCxnSpPr>
          <p:nvPr/>
        </p:nvCxnSpPr>
        <p:spPr>
          <a:xfrm flipV="1">
            <a:off x="7021008" y="1297305"/>
            <a:ext cx="1789617" cy="196977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9C36F5-A839-4AC5-8B50-72A4E91503A1}"/>
              </a:ext>
            </a:extLst>
          </p:cNvPr>
          <p:cNvCxnSpPr>
            <a:cxnSpLocks/>
          </p:cNvCxnSpPr>
          <p:nvPr/>
        </p:nvCxnSpPr>
        <p:spPr>
          <a:xfrm>
            <a:off x="7029863" y="3344002"/>
            <a:ext cx="1780762" cy="1983963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AA5B9B-93E6-4FCD-B0E1-33E3333F9679}"/>
              </a:ext>
            </a:extLst>
          </p:cNvPr>
          <p:cNvCxnSpPr>
            <a:cxnSpLocks/>
          </p:cNvCxnSpPr>
          <p:nvPr/>
        </p:nvCxnSpPr>
        <p:spPr>
          <a:xfrm>
            <a:off x="7029863" y="3344002"/>
            <a:ext cx="2712696" cy="2026834"/>
          </a:xfrm>
          <a:prstGeom prst="line">
            <a:avLst/>
          </a:prstGeom>
          <a:ln w="254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54F4312-E642-46C3-A1AC-5BE4ADFCD9BE}"/>
              </a:ext>
            </a:extLst>
          </p:cNvPr>
          <p:cNvCxnSpPr>
            <a:cxnSpLocks/>
          </p:cNvCxnSpPr>
          <p:nvPr/>
        </p:nvCxnSpPr>
        <p:spPr>
          <a:xfrm flipH="1" flipV="1">
            <a:off x="8810625" y="1337039"/>
            <a:ext cx="1504687" cy="1128848"/>
          </a:xfrm>
          <a:prstGeom prst="line">
            <a:avLst/>
          </a:prstGeom>
          <a:ln w="50800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93B392A-3E9A-477C-89BA-F734C8746B6C}"/>
              </a:ext>
            </a:extLst>
          </p:cNvPr>
          <p:cNvCxnSpPr>
            <a:cxnSpLocks/>
          </p:cNvCxnSpPr>
          <p:nvPr/>
        </p:nvCxnSpPr>
        <p:spPr>
          <a:xfrm flipH="1">
            <a:off x="8824912" y="4214843"/>
            <a:ext cx="1490400" cy="1104826"/>
          </a:xfrm>
          <a:prstGeom prst="line">
            <a:avLst/>
          </a:prstGeom>
          <a:ln w="50800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26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Unstructured Mesh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Utilized PDE toolbox in </a:t>
            </a:r>
            <a:r>
              <a:rPr lang="en-US" sz="1600" dirty="0" err="1"/>
              <a:t>Matlab</a:t>
            </a:r>
            <a:endParaRPr lang="en-US" sz="1600" dirty="0"/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Variable cell density</a:t>
            </a:r>
          </a:p>
        </p:txBody>
      </p:sp>
      <p:pic>
        <p:nvPicPr>
          <p:cNvPr id="2050" name="Picture 2" descr="Schematic of the (a) Structured mesh and (b) Unstructured ...">
            <a:extLst>
              <a:ext uri="{FF2B5EF4-FFF2-40B4-BE49-F238E27FC236}">
                <a16:creationId xmlns:a16="http://schemas.microsoft.com/office/drawing/2014/main" id="{CA10AF9A-B1EF-403F-8413-F2FCCF2D5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49" y="2431518"/>
            <a:ext cx="5994068" cy="298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6978E5-E150-4726-8A9E-ED99CBA35BED}"/>
              </a:ext>
            </a:extLst>
          </p:cNvPr>
          <p:cNvSpPr/>
          <p:nvPr/>
        </p:nvSpPr>
        <p:spPr>
          <a:xfrm>
            <a:off x="6585527" y="3511550"/>
            <a:ext cx="1034473" cy="2032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0B3A3-6F4E-4E14-A308-215E35FC6FE7}"/>
              </a:ext>
            </a:extLst>
          </p:cNvPr>
          <p:cNvSpPr/>
          <p:nvPr/>
        </p:nvSpPr>
        <p:spPr>
          <a:xfrm>
            <a:off x="9982777" y="3511550"/>
            <a:ext cx="1034473" cy="2032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80879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FB895B8-B2D0-4AC1-BC9A-6993AC0005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r="-862" b="-2"/>
          <a:stretch/>
        </p:blipFill>
        <p:spPr>
          <a:xfrm>
            <a:off x="1125524" y="731520"/>
            <a:ext cx="9940952" cy="5394960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413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496735AF-A864-47B0-9ED5-8530EB6B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24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&#10;&#10;Description automatically generated with medium confidence">
            <a:extLst>
              <a:ext uri="{FF2B5EF4-FFF2-40B4-BE49-F238E27FC236}">
                <a16:creationId xmlns:a16="http://schemas.microsoft.com/office/drawing/2014/main" id="{D468B09A-E0DB-47B4-AD3B-24CA85CA2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" b="57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14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tationary, sign&#10;&#10;Description automatically generated">
            <a:extLst>
              <a:ext uri="{FF2B5EF4-FFF2-40B4-BE49-F238E27FC236}">
                <a16:creationId xmlns:a16="http://schemas.microsoft.com/office/drawing/2014/main" id="{4E87623C-44B2-4891-B0D9-B981FA505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9" t="4977" r="13255" b="6401"/>
          <a:stretch/>
        </p:blipFill>
        <p:spPr>
          <a:xfrm>
            <a:off x="493144" y="0"/>
            <a:ext cx="11205713" cy="68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06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CA8F9-0253-499A-B7CF-7B4A39E3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D616-0A51-4128-B45C-3D23EE839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en-US" i="1" dirty="0">
                <a:effectLst/>
              </a:rPr>
              <a:t>[1] Flux vector splitting scheme - TIFR </a:t>
            </a:r>
            <a:r>
              <a:rPr lang="en-US" i="1" dirty="0" err="1">
                <a:effectLst/>
              </a:rPr>
              <a:t>centre</a:t>
            </a:r>
            <a:r>
              <a:rPr lang="en-US" i="1" dirty="0">
                <a:effectLst/>
              </a:rPr>
              <a:t> for applicable ...</a:t>
            </a:r>
            <a:r>
              <a:rPr lang="en-US" dirty="0">
                <a:effectLst/>
              </a:rPr>
              <a:t> Flux Vector Splitting Schemes. (n.d.). Retrieved April 22, 2022, from http://math.tifrbng.res.in/~praveen/notes/acfd2013/fvs.pdf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[2] </a:t>
            </a:r>
            <a:r>
              <a:rPr lang="en-US" i="1" dirty="0">
                <a:effectLst/>
              </a:rPr>
              <a:t>Finite volume method on unstructured grids</a:t>
            </a:r>
            <a:r>
              <a:rPr lang="en-US" dirty="0">
                <a:effectLst/>
              </a:rPr>
              <a:t>. (n.d.). Retrieved April 22, 2022, from http://math.tifrbng.res.in/~praveen/notes/acfd2013/fvm.pdf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[3] Anderson, J. D. (1982). </a:t>
            </a:r>
            <a:r>
              <a:rPr lang="en-US" i="1" dirty="0">
                <a:effectLst/>
              </a:rPr>
              <a:t>Modern compressible flow</a:t>
            </a:r>
            <a:r>
              <a:rPr lang="en-US" dirty="0">
                <a:effectLst/>
              </a:rPr>
              <a:t>. McGraw-Hill.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[4] </a:t>
            </a:r>
            <a:r>
              <a:rPr lang="en-US" i="1" dirty="0">
                <a:effectLst/>
              </a:rPr>
              <a:t>A positivity preserving ﬁnite element–ﬁnite volume solver ...</a:t>
            </a:r>
            <a:r>
              <a:rPr lang="en-US" dirty="0">
                <a:effectLst/>
              </a:rPr>
              <a:t> (n.d.). Retrieved April 22, 2022, from https://people.math.carleton.ca/~elorin/paper_spalart.pdf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[5] </a:t>
            </a:r>
            <a:r>
              <a:rPr lang="en-US" dirty="0" err="1">
                <a:effectLst/>
              </a:rPr>
              <a:t>Gueyffier</a:t>
            </a:r>
            <a:r>
              <a:rPr lang="en-US" dirty="0">
                <a:effectLst/>
              </a:rPr>
              <a:t>, D., </a:t>
            </a:r>
            <a:r>
              <a:rPr lang="en-US" dirty="0" err="1">
                <a:effectLst/>
              </a:rPr>
              <a:t>Onera</a:t>
            </a:r>
            <a:r>
              <a:rPr lang="en-US" dirty="0">
                <a:effectLst/>
              </a:rPr>
              <a:t>, Roux, F. X., </a:t>
            </a:r>
            <a:r>
              <a:rPr lang="en-US" dirty="0" err="1">
                <a:effectLst/>
              </a:rPr>
              <a:t>Fabignon</a:t>
            </a:r>
            <a:r>
              <a:rPr lang="en-US" dirty="0">
                <a:effectLst/>
              </a:rPr>
              <a:t>, Y., </a:t>
            </a:r>
            <a:r>
              <a:rPr lang="en-US" dirty="0" err="1">
                <a:effectLst/>
              </a:rPr>
              <a:t>Chaineray</a:t>
            </a:r>
            <a:r>
              <a:rPr lang="en-US" dirty="0">
                <a:effectLst/>
              </a:rPr>
              <a:t>, G., </a:t>
            </a:r>
            <a:r>
              <a:rPr lang="en-US" dirty="0" err="1">
                <a:effectLst/>
              </a:rPr>
              <a:t>Lupoglazoff</a:t>
            </a:r>
            <a:r>
              <a:rPr lang="en-US" dirty="0">
                <a:effectLst/>
              </a:rPr>
              <a:t>, N., </a:t>
            </a:r>
            <a:r>
              <a:rPr lang="en-US" dirty="0" err="1">
                <a:effectLst/>
              </a:rPr>
              <a:t>Vuillot</a:t>
            </a:r>
            <a:r>
              <a:rPr lang="en-US" dirty="0">
                <a:effectLst/>
              </a:rPr>
              <a:t>, F., </a:t>
            </a:r>
            <a:r>
              <a:rPr lang="en-US" dirty="0" err="1">
                <a:effectLst/>
              </a:rPr>
              <a:t>Hijlkema</a:t>
            </a:r>
            <a:r>
              <a:rPr lang="en-US" dirty="0">
                <a:effectLst/>
              </a:rPr>
              <a:t>, J., </a:t>
            </a:r>
            <a:r>
              <a:rPr lang="en-US" dirty="0" err="1">
                <a:effectLst/>
              </a:rPr>
              <a:t>Alauzet</a:t>
            </a:r>
            <a:r>
              <a:rPr lang="en-US" dirty="0">
                <a:effectLst/>
              </a:rPr>
              <a:t>, F., </a:t>
            </a:r>
            <a:r>
              <a:rPr lang="en-US" dirty="0" err="1">
                <a:effectLst/>
              </a:rPr>
              <a:t>Institut</a:t>
            </a:r>
            <a:r>
              <a:rPr lang="en-US" dirty="0">
                <a:effectLst/>
              </a:rPr>
              <a:t> National de Recherche 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 Informatique et 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Automatique</a:t>
            </a:r>
            <a:r>
              <a:rPr lang="en-US" dirty="0">
                <a:effectLst/>
              </a:rPr>
              <a:t> Paris-</a:t>
            </a:r>
            <a:r>
              <a:rPr lang="en-US" dirty="0" err="1">
                <a:effectLst/>
              </a:rPr>
              <a:t>Rocquencourt</a:t>
            </a:r>
            <a:r>
              <a:rPr lang="en-US" dirty="0">
                <a:effectLst/>
              </a:rPr>
              <a:t>, M., B., H., R., L., K. A. and G., A, K., A., W. M., D., D. F. and R., R., A. S. and A., S., S. J., E., C., … J., D. (2015, August 11). </a:t>
            </a:r>
            <a:r>
              <a:rPr lang="en-US" i="1" dirty="0">
                <a:effectLst/>
              </a:rPr>
              <a:t>Accurate computation of grain burning coupled with flow simulation in Rocket Chamber</a:t>
            </a:r>
            <a:r>
              <a:rPr lang="en-US" dirty="0">
                <a:effectLst/>
              </a:rPr>
              <a:t>. Journal of Propulsion and Power. Retrieved April 22, 2022, from https://arc.aiaa.org/doi/10.2514/1.B35736 </a:t>
            </a:r>
          </a:p>
          <a:p>
            <a:pPr marL="36900" indent="0">
              <a:buNone/>
            </a:pPr>
            <a:r>
              <a:rPr lang="en-US" dirty="0"/>
              <a:t>[6] </a:t>
            </a:r>
            <a:r>
              <a:rPr lang="en-US" dirty="0">
                <a:effectLst/>
              </a:rPr>
              <a:t>Chang, C.-L. (2006). </a:t>
            </a:r>
            <a:r>
              <a:rPr lang="en-US" i="1" dirty="0">
                <a:effectLst/>
              </a:rPr>
              <a:t>Time-accurate, unstructured-mesh Navier-Stokes ...</a:t>
            </a:r>
            <a:r>
              <a:rPr lang="en-US" dirty="0">
                <a:effectLst/>
              </a:rPr>
              <a:t> Retrieved April 22, 2022, from https://ntrs.nasa.gov/api/citations/20060027797/downloads/20060027797.pdf?attachment=true </a:t>
            </a:r>
          </a:p>
          <a:p>
            <a:pPr marL="36900" indent="0">
              <a:buNone/>
            </a:pPr>
            <a:r>
              <a:rPr lang="en-US" dirty="0"/>
              <a:t>[7] </a:t>
            </a:r>
            <a:r>
              <a:rPr lang="en-US" dirty="0">
                <a:effectLst/>
              </a:rPr>
              <a:t>Hirsch, C. (2007). </a:t>
            </a:r>
            <a:r>
              <a:rPr lang="en-US" i="1" dirty="0">
                <a:effectLst/>
              </a:rPr>
              <a:t>Numerical computation of internal and external flows</a:t>
            </a:r>
            <a:r>
              <a:rPr lang="en-US" dirty="0">
                <a:effectLst/>
              </a:rPr>
              <a:t> (2nd ed.). Elsevier/Butterworth-Heinemann.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44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18991-8E19-45F9-B8BC-7BA58F76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420" y="1843087"/>
            <a:ext cx="45148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8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First order Finite Volume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Navier-Stokes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Compressible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Inviscid</a:t>
            </a:r>
          </a:p>
        </p:txBody>
      </p:sp>
      <p:pic>
        <p:nvPicPr>
          <p:cNvPr id="4098" name="Picture 2" descr="Becoming an Engineer: Navier-Stokes equation for 3D ...">
            <a:extLst>
              <a:ext uri="{FF2B5EF4-FFF2-40B4-BE49-F238E27FC236}">
                <a16:creationId xmlns:a16="http://schemas.microsoft.com/office/drawing/2014/main" id="{1918BC79-1F5A-407F-8908-01442C192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2171700"/>
            <a:ext cx="6019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B5B056-CB08-4A2C-90C3-1F2798A61105}"/>
              </a:ext>
            </a:extLst>
          </p:cNvPr>
          <p:cNvCxnSpPr/>
          <p:nvPr/>
        </p:nvCxnSpPr>
        <p:spPr>
          <a:xfrm flipV="1">
            <a:off x="9220200" y="3095625"/>
            <a:ext cx="1962150" cy="571500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CD92C9-CCAC-4826-B7AB-381A2ECE87A5}"/>
              </a:ext>
            </a:extLst>
          </p:cNvPr>
          <p:cNvCxnSpPr/>
          <p:nvPr/>
        </p:nvCxnSpPr>
        <p:spPr>
          <a:xfrm flipV="1">
            <a:off x="9220200" y="4019550"/>
            <a:ext cx="1962150" cy="571500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3773F3-A1E1-4C07-ABB4-C6AC79E6904E}"/>
              </a:ext>
            </a:extLst>
          </p:cNvPr>
          <p:cNvCxnSpPr>
            <a:cxnSpLocks/>
          </p:cNvCxnSpPr>
          <p:nvPr/>
        </p:nvCxnSpPr>
        <p:spPr>
          <a:xfrm flipV="1">
            <a:off x="9220200" y="4772024"/>
            <a:ext cx="1962150" cy="571500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4BCA94-592D-4116-9BD0-085181F5768F}"/>
              </a:ext>
            </a:extLst>
          </p:cNvPr>
          <p:cNvCxnSpPr>
            <a:cxnSpLocks/>
          </p:cNvCxnSpPr>
          <p:nvPr/>
        </p:nvCxnSpPr>
        <p:spPr>
          <a:xfrm flipV="1">
            <a:off x="11278205" y="3181351"/>
            <a:ext cx="428020" cy="428625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D1788D-7357-4427-9BAB-74B2B912C98C}"/>
              </a:ext>
            </a:extLst>
          </p:cNvPr>
          <p:cNvCxnSpPr>
            <a:cxnSpLocks/>
          </p:cNvCxnSpPr>
          <p:nvPr/>
        </p:nvCxnSpPr>
        <p:spPr>
          <a:xfrm flipV="1">
            <a:off x="11273140" y="4019550"/>
            <a:ext cx="428020" cy="428625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56CA7C-18E5-47C9-9B7F-6020D01561F7}"/>
              </a:ext>
            </a:extLst>
          </p:cNvPr>
          <p:cNvCxnSpPr>
            <a:cxnSpLocks/>
          </p:cNvCxnSpPr>
          <p:nvPr/>
        </p:nvCxnSpPr>
        <p:spPr>
          <a:xfrm flipV="1">
            <a:off x="11357240" y="4914899"/>
            <a:ext cx="428020" cy="428625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93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Applying boundary conditions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Dirichlet for inlet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Neumann for outlet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Neumann for wall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78C9670-A25B-4C62-8E7C-DF0C0FC8A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42"/>
          <a:stretch/>
        </p:blipFill>
        <p:spPr>
          <a:xfrm>
            <a:off x="5024582" y="1228725"/>
            <a:ext cx="6954986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4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Applying boundary conditions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Solution method used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Equations set up in column vector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ODE45 solved the system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Chosen because it’s a MATLAB function and its adaptive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47BF5F3-174B-47D9-9CB1-ED28C3BE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522" y="2431518"/>
            <a:ext cx="6468254" cy="29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8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Applying boundary conditions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Solution method used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Displaying Results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CEBF5CF-8FF8-4350-8CC3-83F83B2AE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1777462"/>
            <a:ext cx="5833920" cy="40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1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1349</TotalTime>
  <Words>1410</Words>
  <Application>Microsoft Office PowerPoint</Application>
  <PresentationFormat>Widescreen</PresentationFormat>
  <Paragraphs>250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Calisto MT</vt:lpstr>
      <vt:lpstr>Cambria Math</vt:lpstr>
      <vt:lpstr>Wingdings 2</vt:lpstr>
      <vt:lpstr>Slate</vt:lpstr>
      <vt:lpstr>Applying Finite Volume Method to Solve the 2D Compressible Inviscid Navier-Stokes Equations</vt:lpstr>
      <vt:lpstr>Motivation</vt:lpstr>
      <vt:lpstr>Motivation</vt:lpstr>
      <vt:lpstr>Topics</vt:lpstr>
      <vt:lpstr>Topics</vt:lpstr>
      <vt:lpstr>Topics</vt:lpstr>
      <vt:lpstr>Topics</vt:lpstr>
      <vt:lpstr>Topics</vt:lpstr>
      <vt:lpstr>Topics</vt:lpstr>
      <vt:lpstr>Delaunay Triangulation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Mesh Information</vt:lpstr>
      <vt:lpstr>PowerPoint Presentation</vt:lpstr>
      <vt:lpstr>Delaunay Triangulation</vt:lpstr>
      <vt:lpstr>meshInfo function</vt:lpstr>
      <vt:lpstr>Finite Volume Method</vt:lpstr>
      <vt:lpstr>Equations</vt:lpstr>
      <vt:lpstr>PowerPoint Presentation</vt:lpstr>
      <vt:lpstr>Numerical Dissipation</vt:lpstr>
      <vt:lpstr>Boundary Conditions</vt:lpstr>
      <vt:lpstr>Setting up RK4 (ode45)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Finite Volume Method to Solve the 2D Compressible Inviscid Navier-Stokes Equations</dc:title>
  <dc:creator>Eckley, Zachary D.</dc:creator>
  <cp:lastModifiedBy>Eckley, Zachary D.</cp:lastModifiedBy>
  <cp:revision>5</cp:revision>
  <dcterms:created xsi:type="dcterms:W3CDTF">2022-04-21T01:00:55Z</dcterms:created>
  <dcterms:modified xsi:type="dcterms:W3CDTF">2022-04-22T18:54:43Z</dcterms:modified>
</cp:coreProperties>
</file>